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70" r:id="rId4"/>
    <p:sldId id="265" r:id="rId5"/>
    <p:sldId id="257" r:id="rId6"/>
    <p:sldId id="258" r:id="rId7"/>
    <p:sldId id="259" r:id="rId8"/>
    <p:sldId id="264" r:id="rId9"/>
    <p:sldId id="268" r:id="rId10"/>
    <p:sldId id="261" r:id="rId11"/>
    <p:sldId id="260" r:id="rId12"/>
    <p:sldId id="266" r:id="rId13"/>
    <p:sldId id="267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F2F"/>
    <a:srgbClr val="FF00D6"/>
    <a:srgbClr val="0021F5"/>
    <a:srgbClr val="FF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9"/>
    <p:restoredTop sz="94681"/>
  </p:normalViewPr>
  <p:slideViewPr>
    <p:cSldViewPr snapToGrid="0">
      <p:cViewPr varScale="1">
        <p:scale>
          <a:sx n="148" d="100"/>
          <a:sy n="148" d="100"/>
        </p:scale>
        <p:origin x="21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3294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68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90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555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6811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614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334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6156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0500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339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7716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323330F-9DCB-5E47-B6C2-D2840F087B0A}" type="datetimeFigureOut">
              <a:rPr lang="en-IL" smtClean="0"/>
              <a:t>08/07/2025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42E13FF-0A2E-A643-8F7C-F2737E273B7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3701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_8NsPQBdV0?feature=oembe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889D05-1966-9331-4A7E-F6B2BFCE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635000"/>
            <a:ext cx="4419600" cy="441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31DCE8-A0AF-4D7B-7B76-848DCDA90F4F}"/>
              </a:ext>
            </a:extLst>
          </p:cNvPr>
          <p:cNvSpPr txBox="1"/>
          <p:nvPr/>
        </p:nvSpPr>
        <p:spPr>
          <a:xfrm>
            <a:off x="146649" y="5976996"/>
            <a:ext cx="3812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Developers:</a:t>
            </a:r>
            <a:br>
              <a:rPr lang="en-IL" sz="140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L" sz="140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Gal Lev</a:t>
            </a:r>
            <a:br>
              <a:rPr lang="en-IL" sz="140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L" sz="1400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Avraham Evdaev</a:t>
            </a:r>
          </a:p>
        </p:txBody>
      </p:sp>
    </p:spTree>
    <p:extLst>
      <p:ext uri="{BB962C8B-B14F-4D97-AF65-F5344CB8AC3E}">
        <p14:creationId xmlns:p14="http://schemas.microsoft.com/office/powerpoint/2010/main" val="241402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13F0-6596-C97A-881C-762F87F5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90" y="179626"/>
            <a:ext cx="10515600" cy="1042908"/>
          </a:xfrm>
        </p:spPr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Logical Architecture</a:t>
            </a:r>
            <a:endParaRPr lang="en-IL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1511E7-D8B7-26BC-19E2-89580C442F8B}"/>
              </a:ext>
            </a:extLst>
          </p:cNvPr>
          <p:cNvSpPr/>
          <p:nvPr/>
        </p:nvSpPr>
        <p:spPr>
          <a:xfrm>
            <a:off x="4318633" y="1243371"/>
            <a:ext cx="3200401" cy="2071330"/>
          </a:xfrm>
          <a:prstGeom prst="roundRect">
            <a:avLst/>
          </a:prstGeom>
          <a:noFill/>
          <a:ln w="28575">
            <a:solidFill>
              <a:srgbClr val="31FF2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64A2FF-A013-AD8A-19ED-563B2C7A6329}"/>
              </a:ext>
            </a:extLst>
          </p:cNvPr>
          <p:cNvSpPr/>
          <p:nvPr/>
        </p:nvSpPr>
        <p:spPr>
          <a:xfrm>
            <a:off x="4636768" y="1446967"/>
            <a:ext cx="2564130" cy="480060"/>
          </a:xfrm>
          <a:prstGeom prst="rect">
            <a:avLst/>
          </a:prstGeom>
          <a:solidFill>
            <a:srgbClr val="0021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1. Google Authentication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626A5B-CE84-93DF-29FB-8FA07CB5AFD4}"/>
              </a:ext>
            </a:extLst>
          </p:cNvPr>
          <p:cNvSpPr/>
          <p:nvPr/>
        </p:nvSpPr>
        <p:spPr>
          <a:xfrm>
            <a:off x="4636768" y="2048947"/>
            <a:ext cx="2564130" cy="480060"/>
          </a:xfrm>
          <a:prstGeom prst="rect">
            <a:avLst/>
          </a:prstGeom>
          <a:solidFill>
            <a:srgbClr val="0021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2. Storage (firestore, RealTime)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BAA323-4619-0759-1E5E-AEADE9BD0B73}"/>
              </a:ext>
            </a:extLst>
          </p:cNvPr>
          <p:cNvSpPr/>
          <p:nvPr/>
        </p:nvSpPr>
        <p:spPr>
          <a:xfrm>
            <a:off x="4636768" y="2650927"/>
            <a:ext cx="2564130" cy="480060"/>
          </a:xfrm>
          <a:prstGeom prst="rect">
            <a:avLst/>
          </a:prstGeom>
          <a:solidFill>
            <a:srgbClr val="0021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3. Cloud Functions (logic)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BFF91-01BD-23D1-7809-090D1A7C2FA9}"/>
              </a:ext>
            </a:extLst>
          </p:cNvPr>
          <p:cNvSpPr txBox="1"/>
          <p:nvPr/>
        </p:nvSpPr>
        <p:spPr>
          <a:xfrm>
            <a:off x="7734299" y="1882676"/>
            <a:ext cx="137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FireBase</a:t>
            </a:r>
            <a:br>
              <a:rPr lang="en-IL" dirty="0"/>
            </a:br>
            <a:r>
              <a:rPr lang="en-IL" dirty="0"/>
              <a:t>Backend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8FA0CB-E1D8-3972-47B0-AF18FEB12B1C}"/>
              </a:ext>
            </a:extLst>
          </p:cNvPr>
          <p:cNvSpPr/>
          <p:nvPr/>
        </p:nvSpPr>
        <p:spPr>
          <a:xfrm>
            <a:off x="992504" y="4632960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4. FireBase SDK (Dart)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8E8013-C81B-2823-1F92-D0A5012AFB1F}"/>
              </a:ext>
            </a:extLst>
          </p:cNvPr>
          <p:cNvSpPr/>
          <p:nvPr/>
        </p:nvSpPr>
        <p:spPr>
          <a:xfrm>
            <a:off x="992504" y="5227320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5. </a:t>
            </a:r>
            <a:r>
              <a:rPr lang="en-US" sz="1400" dirty="0">
                <a:solidFill>
                  <a:schemeClr val="tx1"/>
                </a:solidFill>
              </a:rPr>
              <a:t>Frontend UI</a:t>
            </a:r>
            <a:endParaRPr lang="en-IL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A002A2-C668-D723-91BF-265EB32002A5}"/>
              </a:ext>
            </a:extLst>
          </p:cNvPr>
          <p:cNvSpPr/>
          <p:nvPr/>
        </p:nvSpPr>
        <p:spPr>
          <a:xfrm>
            <a:off x="731519" y="4411980"/>
            <a:ext cx="2430781" cy="1516380"/>
          </a:xfrm>
          <a:prstGeom prst="roundRect">
            <a:avLst/>
          </a:prstGeom>
          <a:noFill/>
          <a:ln w="28575">
            <a:solidFill>
              <a:srgbClr val="31FF2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232D7B-24FD-A677-1A00-BD61950D81CB}"/>
              </a:ext>
            </a:extLst>
          </p:cNvPr>
          <p:cNvSpPr txBox="1"/>
          <p:nvPr/>
        </p:nvSpPr>
        <p:spPr>
          <a:xfrm>
            <a:off x="1188719" y="5992515"/>
            <a:ext cx="190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Player 1 Device</a:t>
            </a:r>
            <a:br>
              <a:rPr lang="en-IL" sz="1400" dirty="0"/>
            </a:br>
            <a:r>
              <a:rPr lang="en-IL" sz="1400" dirty="0"/>
              <a:t>(Flutter web app)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19CCFD-26A9-B131-7BD5-14994A7C46C6}"/>
              </a:ext>
            </a:extLst>
          </p:cNvPr>
          <p:cNvSpPr/>
          <p:nvPr/>
        </p:nvSpPr>
        <p:spPr>
          <a:xfrm>
            <a:off x="4010024" y="4632960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4. FireBase SDK (Dart)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2508E2-951A-8642-5704-57307291F07F}"/>
              </a:ext>
            </a:extLst>
          </p:cNvPr>
          <p:cNvSpPr/>
          <p:nvPr/>
        </p:nvSpPr>
        <p:spPr>
          <a:xfrm>
            <a:off x="4010024" y="5227320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5. </a:t>
            </a:r>
            <a:r>
              <a:rPr lang="en-US" sz="1400" dirty="0">
                <a:solidFill>
                  <a:schemeClr val="tx1"/>
                </a:solidFill>
              </a:rPr>
              <a:t>Frontend UI</a:t>
            </a:r>
            <a:endParaRPr lang="en-IL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0A1D63F-7C4C-2AC3-6FB7-9D20C4DF1AC9}"/>
              </a:ext>
            </a:extLst>
          </p:cNvPr>
          <p:cNvSpPr/>
          <p:nvPr/>
        </p:nvSpPr>
        <p:spPr>
          <a:xfrm>
            <a:off x="3749039" y="4411980"/>
            <a:ext cx="2430781" cy="1516380"/>
          </a:xfrm>
          <a:prstGeom prst="roundRect">
            <a:avLst/>
          </a:prstGeom>
          <a:noFill/>
          <a:ln w="28575">
            <a:solidFill>
              <a:srgbClr val="31FF2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D98DC-D56C-BD5A-6AC3-18EA274235FD}"/>
              </a:ext>
            </a:extLst>
          </p:cNvPr>
          <p:cNvSpPr txBox="1"/>
          <p:nvPr/>
        </p:nvSpPr>
        <p:spPr>
          <a:xfrm>
            <a:off x="4206239" y="5992515"/>
            <a:ext cx="190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Player 2 Device</a:t>
            </a:r>
            <a:br>
              <a:rPr lang="en-IL" sz="1400" dirty="0"/>
            </a:br>
            <a:r>
              <a:rPr lang="en-IL" sz="1400" dirty="0"/>
              <a:t>(Flutter web app)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278209-F832-FA8C-E63E-E2B562E70AA6}"/>
              </a:ext>
            </a:extLst>
          </p:cNvPr>
          <p:cNvSpPr/>
          <p:nvPr/>
        </p:nvSpPr>
        <p:spPr>
          <a:xfrm>
            <a:off x="8684894" y="4585007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4. FireBase SDK (Dart)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DC054A-1431-9022-9FFE-B3E6BB1FE365}"/>
              </a:ext>
            </a:extLst>
          </p:cNvPr>
          <p:cNvSpPr/>
          <p:nvPr/>
        </p:nvSpPr>
        <p:spPr>
          <a:xfrm>
            <a:off x="8684894" y="5170170"/>
            <a:ext cx="1908810" cy="480060"/>
          </a:xfrm>
          <a:prstGeom prst="rect">
            <a:avLst/>
          </a:prstGeom>
          <a:solidFill>
            <a:srgbClr val="FF00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sz="1400" dirty="0">
                <a:solidFill>
                  <a:schemeClr val="tx1"/>
                </a:solidFill>
              </a:rPr>
              <a:t>5. </a:t>
            </a:r>
            <a:r>
              <a:rPr lang="en-US" sz="1400" dirty="0">
                <a:solidFill>
                  <a:schemeClr val="tx1"/>
                </a:solidFill>
              </a:rPr>
              <a:t>Frontend UI</a:t>
            </a:r>
            <a:endParaRPr lang="en-IL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67C7F3-D4F3-D729-E705-2EAD52ADE78B}"/>
              </a:ext>
            </a:extLst>
          </p:cNvPr>
          <p:cNvSpPr/>
          <p:nvPr/>
        </p:nvSpPr>
        <p:spPr>
          <a:xfrm>
            <a:off x="8423909" y="4354830"/>
            <a:ext cx="2430781" cy="1516380"/>
          </a:xfrm>
          <a:prstGeom prst="roundRect">
            <a:avLst/>
          </a:prstGeom>
          <a:noFill/>
          <a:ln w="28575">
            <a:solidFill>
              <a:srgbClr val="31FF2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45572-205B-6841-740D-3AF18855BD10}"/>
              </a:ext>
            </a:extLst>
          </p:cNvPr>
          <p:cNvSpPr txBox="1"/>
          <p:nvPr/>
        </p:nvSpPr>
        <p:spPr>
          <a:xfrm>
            <a:off x="8881109" y="5935365"/>
            <a:ext cx="190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Player k Device</a:t>
            </a:r>
            <a:br>
              <a:rPr lang="en-IL" sz="1400" dirty="0"/>
            </a:br>
            <a:r>
              <a:rPr lang="en-IL" sz="1400" dirty="0"/>
              <a:t>(Flutter web app)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C67B02-21E9-A71F-59BC-744728A10CC1}"/>
              </a:ext>
            </a:extLst>
          </p:cNvPr>
          <p:cNvCxnSpPr/>
          <p:nvPr/>
        </p:nvCxnSpPr>
        <p:spPr>
          <a:xfrm flipV="1">
            <a:off x="2042160" y="3429000"/>
            <a:ext cx="3040380" cy="861060"/>
          </a:xfrm>
          <a:prstGeom prst="straightConnector1">
            <a:avLst/>
          </a:prstGeom>
          <a:ln>
            <a:solidFill>
              <a:srgbClr val="31FF2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CD1908-BC07-767E-7C38-3F6BA183D239}"/>
              </a:ext>
            </a:extLst>
          </p:cNvPr>
          <p:cNvCxnSpPr>
            <a:cxnSpLocks/>
          </p:cNvCxnSpPr>
          <p:nvPr/>
        </p:nvCxnSpPr>
        <p:spPr>
          <a:xfrm flipV="1">
            <a:off x="5082540" y="3449836"/>
            <a:ext cx="350520" cy="778431"/>
          </a:xfrm>
          <a:prstGeom prst="straightConnector1">
            <a:avLst/>
          </a:prstGeom>
          <a:ln>
            <a:solidFill>
              <a:srgbClr val="31FF2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A9687C-690A-C07D-67EE-4A312B10EA85}"/>
              </a:ext>
            </a:extLst>
          </p:cNvPr>
          <p:cNvCxnSpPr>
            <a:cxnSpLocks/>
          </p:cNvCxnSpPr>
          <p:nvPr/>
        </p:nvCxnSpPr>
        <p:spPr>
          <a:xfrm flipH="1" flipV="1">
            <a:off x="5918833" y="3449836"/>
            <a:ext cx="3453767" cy="736759"/>
          </a:xfrm>
          <a:prstGeom prst="straightConnector1">
            <a:avLst/>
          </a:prstGeom>
          <a:ln>
            <a:solidFill>
              <a:srgbClr val="31FF2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5A8808-AD50-2B97-5FAA-69A0EA84E607}"/>
              </a:ext>
            </a:extLst>
          </p:cNvPr>
          <p:cNvSpPr txBox="1"/>
          <p:nvPr/>
        </p:nvSpPr>
        <p:spPr>
          <a:xfrm>
            <a:off x="6829424" y="4825037"/>
            <a:ext cx="1379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b="1" dirty="0">
                <a:solidFill>
                  <a:srgbClr val="31FF2F"/>
                </a:soli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938267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C0AE-5AD6-98C7-7D54-7C1A4081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>
                <a:solidFill>
                  <a:srgbClr val="31FF2F"/>
                </a:solidFill>
                <a:latin typeface="Andale Mono" panose="020B0509000000000004" pitchFamily="49" charset="0"/>
              </a:rPr>
              <a:t>Design</a:t>
            </a:r>
            <a:r>
              <a:rPr lang="he-IL" sz="4000" dirty="0">
                <a:solidFill>
                  <a:srgbClr val="31FF2F"/>
                </a:solidFill>
                <a:latin typeface="Andale Mono" panose="020B0509000000000004" pitchFamily="49" charset="0"/>
              </a:rPr>
              <a:t>  </a:t>
            </a:r>
            <a:r>
              <a:rPr lang="en-US" sz="3200" dirty="0">
                <a:solidFill>
                  <a:srgbClr val="31FF2F"/>
                </a:solidFill>
                <a:latin typeface="Andale Mono" panose="020B0509000000000004" pitchFamily="49" charset="0"/>
              </a:rPr>
              <a:t>(Modules / Main classes)</a:t>
            </a:r>
            <a:endParaRPr lang="en-IL" sz="4000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235-9B57-9252-DE1A-65D72E02C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6164579"/>
            <a:ext cx="11277600" cy="41624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Note:</a:t>
            </a:r>
            <a:r>
              <a:rPr lang="en-US" dirty="0"/>
              <a:t> This is for illustration purposes only. JavaScript (Node.js) is not a class-based object-oriented language by default, so we did not implement classes.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F77E8-F691-8F33-FEB8-C0BBE68D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2" t="3537" r="1572" b="2219"/>
          <a:stretch>
            <a:fillRect/>
          </a:stretch>
        </p:blipFill>
        <p:spPr>
          <a:xfrm>
            <a:off x="2819400" y="1690688"/>
            <a:ext cx="6065520" cy="4227121"/>
          </a:xfrm>
          <a:prstGeom prst="rect">
            <a:avLst/>
          </a:prstGeom>
          <a:ln w="28575">
            <a:solidFill>
              <a:srgbClr val="31FF2F"/>
            </a:solidFill>
          </a:ln>
        </p:spPr>
      </p:pic>
    </p:spTree>
    <p:extLst>
      <p:ext uri="{BB962C8B-B14F-4D97-AF65-F5344CB8AC3E}">
        <p14:creationId xmlns:p14="http://schemas.microsoft.com/office/powerpoint/2010/main" val="109501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24BD-44F2-DE06-FFCE-2A4BAD7B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Project Structure</a:t>
            </a:r>
            <a:endParaRPr lang="en-IL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42C24-9C0A-2B59-B7AA-656A4368D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MatrixAppQuestProject</a:t>
            </a: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frontend/           # Flutter app</a:t>
            </a: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├── lib/</a:t>
            </a: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│   ├── </a:t>
            </a:r>
            <a:r>
              <a:rPr lang="en-US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main.dart</a:t>
            </a: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# App entry point &amp; auth</a:t>
            </a: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│   └── screens/</a:t>
            </a: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│       ├── </a:t>
            </a:r>
            <a:r>
              <a:rPr lang="en-US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login_screen.dart</a:t>
            </a:r>
            <a:endParaRPr lang="en-US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│       ├── </a:t>
            </a:r>
            <a:r>
              <a:rPr lang="en-US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lobby_screen.dart</a:t>
            </a:r>
            <a:endParaRPr lang="en-US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│       └── </a:t>
            </a:r>
            <a:r>
              <a:rPr lang="en-US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game_table_screen.dart</a:t>
            </a:r>
            <a:endParaRPr lang="en-US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└── assets/         # Game images and fonts</a:t>
            </a: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functions/          # Firebase Cloud Functions</a:t>
            </a: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└── </a:t>
            </a:r>
            <a:r>
              <a:rPr lang="en-US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Backend game logic</a:t>
            </a: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firebase.json</a:t>
            </a: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# Firebase configuration</a:t>
            </a: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database.rules.json</a:t>
            </a: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Security rules</a:t>
            </a: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PROJECT_DESCRIPTION.md</a:t>
            </a:r>
            <a:endParaRPr lang="en-US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DEVELOPER_GUIDE.md</a:t>
            </a:r>
            <a:endParaRPr lang="en-US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US" dirty="0" err="1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USER_GUIDE.md</a:t>
            </a:r>
            <a:r>
              <a:rPr lang="en-US" dirty="0">
                <a:solidFill>
                  <a:srgbClr val="31FF2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IL" dirty="0">
              <a:solidFill>
                <a:srgbClr val="31FF2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8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0594-6FD8-C016-AEA2-7B38B599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Summary</a:t>
            </a:r>
            <a:endParaRPr lang="en-IL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4851-C525-3C40-A870-DF4C1BF3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7141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arenR"/>
            </a:pPr>
            <a:r>
              <a:rPr lang="en-US" sz="1800" dirty="0">
                <a:solidFill>
                  <a:srgbClr val="31FF2F"/>
                </a:solidFill>
              </a:rPr>
              <a:t>What went well</a:t>
            </a:r>
            <a:br>
              <a:rPr lang="en-US" sz="1800" dirty="0"/>
            </a:br>
            <a:r>
              <a:rPr lang="en-US" sz="1800" dirty="0"/>
              <a:t>We learned a lot about handling concurrent workloads, exploring different storage services, web programming, backend development, and building the frontend.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arenR"/>
            </a:pPr>
            <a:r>
              <a:rPr lang="en-US" sz="1800" dirty="0">
                <a:solidFill>
                  <a:srgbClr val="31FF2F"/>
                </a:solidFill>
              </a:rPr>
              <a:t>Main difficulties</a:t>
            </a:r>
            <a:br>
              <a:rPr lang="en-US" sz="1800" dirty="0"/>
            </a:br>
            <a:r>
              <a:rPr lang="en-US" sz="1800" dirty="0"/>
              <a:t>We weren’t familiar with the technologies beforehand, so we had to learn how to use them properly and understand their syntax along the way.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arenR"/>
            </a:pPr>
            <a:r>
              <a:rPr lang="en-US" sz="1800" dirty="0">
                <a:solidFill>
                  <a:srgbClr val="31FF2F"/>
                </a:solidFill>
              </a:rPr>
              <a:t>Potential extensions</a:t>
            </a:r>
            <a:br>
              <a:rPr lang="en-US" sz="1800" dirty="0"/>
            </a:br>
            <a:r>
              <a:rPr lang="en-US" sz="1800" dirty="0"/>
              <a:t>Since this is a game, the possibilities for expansion are endless. Some ideas we considered include adding sound effects, animations, new app and card types, and features like friend requests and game invites.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arenR"/>
            </a:pPr>
            <a:r>
              <a:rPr lang="en-US" sz="1800" dirty="0">
                <a:solidFill>
                  <a:srgbClr val="31FF2F"/>
                </a:solidFill>
              </a:rPr>
              <a:t>Use of generative AI</a:t>
            </a:r>
            <a:br>
              <a:rPr lang="en-US" sz="1800" dirty="0"/>
            </a:br>
            <a:r>
              <a:rPr lang="en-US" sz="1800" dirty="0"/>
              <a:t>As we were new to many technologies, we used both Google and ChatGPT to understand how things work and learn programming syntax. We also relied on AI for UI/UX tasks—both in designing graphics and writing interface content.</a:t>
            </a:r>
            <a:br>
              <a:rPr lang="en-US" sz="1800" dirty="0"/>
            </a:br>
            <a:r>
              <a:rPr lang="en-US" sz="1800" dirty="0"/>
              <a:t>And of course… for a </a:t>
            </a:r>
            <a:r>
              <a:rPr lang="en-US" sz="1800" dirty="0" err="1"/>
              <a:t>looooot</a:t>
            </a:r>
            <a:r>
              <a:rPr lang="en-US" sz="1800" dirty="0"/>
              <a:t> of debugging and understanding error messages </a:t>
            </a:r>
            <a:r>
              <a:rPr lang="en-US" sz="1800" dirty="0">
                <a:sym typeface="Wingdings" pitchFamily="2" charset="2"/>
              </a:rPr>
              <a:t>.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374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39D05-180D-384C-638A-532C5030D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D789-5452-E357-AB73-AAE1F9F3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Demo</a:t>
            </a:r>
            <a:endParaRPr lang="en-IL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9202B4E0-995E-CC2F-D856-EB74D77F87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96540" y="3276600"/>
            <a:ext cx="345186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r" defTabSz="457200" rtl="1" eaLnBrk="1" latinLnBrk="0" hangingPunct="1"/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B5E1C-F768-91B9-78E3-45ECB521C935}"/>
              </a:ext>
            </a:extLst>
          </p:cNvPr>
          <p:cNvSpPr txBox="1"/>
          <p:nvPr/>
        </p:nvSpPr>
        <p:spPr>
          <a:xfrm>
            <a:off x="2651760" y="6202680"/>
            <a:ext cx="573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https://newversion-cardgame-2025.web.app/</a:t>
            </a:r>
            <a:endParaRPr lang="en-IL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45EB4885-CCD2-BFD0-6E43-E9D4977C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55" y="1440180"/>
            <a:ext cx="4377690" cy="43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54CF-7B4B-B9A8-2DB2-C08050EE4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0379"/>
            <a:ext cx="10515600" cy="3136583"/>
          </a:xfrm>
        </p:spPr>
        <p:txBody>
          <a:bodyPr>
            <a:norm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L" sz="6600" dirty="0">
                <a:solidFill>
                  <a:srgbClr val="31FF2F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74406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8F0CF-8A15-E9FF-D7AF-37CCEF6B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31FF2F"/>
                </a:solidFill>
                <a:latin typeface="Andale Mono" panose="020B0509000000000004" pitchFamily="49" charset="0"/>
                <a:cs typeface="AkayaTelivigala" pitchFamily="2" charset="77"/>
              </a:rPr>
              <a:t>P</a:t>
            </a:r>
            <a:r>
              <a:rPr lang="en-IL" sz="3600" dirty="0">
                <a:solidFill>
                  <a:srgbClr val="31FF2F"/>
                </a:solidFill>
                <a:latin typeface="Andale Mono" panose="020B0509000000000004" pitchFamily="49" charset="0"/>
                <a:cs typeface="AkayaTelivigala" pitchFamily="2" charset="77"/>
              </a:rPr>
              <a:t>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5D2D1-566F-4119-B67F-4EEA16AA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548"/>
            <a:ext cx="10786534" cy="4608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is a multiplayer card game inspired by the </a:t>
            </a:r>
            <a:r>
              <a:rPr lang="en-US" sz="1800" i="1" dirty="0">
                <a:solidFill>
                  <a:srgbClr val="31FF2F"/>
                </a:solidFill>
              </a:rPr>
              <a:t>The Matrix</a:t>
            </a:r>
            <a:r>
              <a:rPr lang="en-US" sz="1800" dirty="0">
                <a:solidFill>
                  <a:srgbClr val="31FF2F"/>
                </a:solidFill>
              </a:rPr>
              <a:t> </a:t>
            </a:r>
            <a:r>
              <a:rPr lang="en-US" sz="1800" dirty="0"/>
              <a:t>movie, set in a computer science-themed world.</a:t>
            </a:r>
          </a:p>
          <a:p>
            <a:pPr marL="0" indent="0">
              <a:buNone/>
            </a:pPr>
            <a:endParaRPr lang="he-IL" sz="1800" dirty="0"/>
          </a:p>
          <a:p>
            <a:pPr marL="0" indent="0">
              <a:buNone/>
            </a:pPr>
            <a:r>
              <a:rPr lang="en-US" sz="1800" dirty="0"/>
              <a:t>The target audience is young players—we aim to introduce them to CS concepts in a fun and engaging way.</a:t>
            </a:r>
          </a:p>
          <a:p>
            <a:pPr marL="0" indent="0">
              <a:buNone/>
            </a:pPr>
            <a:endParaRPr lang="he-IL" sz="1800" dirty="0"/>
          </a:p>
          <a:p>
            <a:pPr marL="0" indent="0">
              <a:buNone/>
            </a:pPr>
            <a:r>
              <a:rPr lang="en-US" sz="1800" dirty="0"/>
              <a:t>Players collect "App" cards to reach 7 points and win, using strategy, counteractions, and point accumulation.</a:t>
            </a:r>
          </a:p>
          <a:p>
            <a:pPr marL="0" indent="0">
              <a:buNone/>
            </a:pPr>
            <a:endParaRPr lang="he-IL" sz="1800" dirty="0"/>
          </a:p>
          <a:p>
            <a:pPr marL="0" indent="0">
              <a:buNone/>
            </a:pPr>
            <a:r>
              <a:rPr lang="en-US" sz="1800" dirty="0"/>
              <a:t>Just like Neo in </a:t>
            </a:r>
            <a:r>
              <a:rPr lang="en-US" sz="1800" i="1" dirty="0"/>
              <a:t>The Matrix</a:t>
            </a:r>
            <a:r>
              <a:rPr lang="en-US" sz="1800" dirty="0"/>
              <a:t> downloads skills to succeed </a:t>
            </a:r>
            <a:br>
              <a:rPr lang="en-US" sz="1800" dirty="0"/>
            </a:br>
            <a:r>
              <a:rPr lang="en-US" sz="1800" dirty="0"/>
              <a:t>in escaping the Matrix, players must "download" </a:t>
            </a:r>
            <a:br>
              <a:rPr lang="en-US" sz="1800" dirty="0"/>
            </a:br>
            <a:r>
              <a:rPr lang="en-US" sz="1800" dirty="0"/>
              <a:t>apps (skills) to succeed.</a:t>
            </a:r>
          </a:p>
        </p:txBody>
      </p:sp>
      <p:pic>
        <p:nvPicPr>
          <p:cNvPr id="1026" name="Picture 2" descr="The Matrix (6/16) Movie Scene - Neo learns jiu jitsu. (1999) HD - YouTube">
            <a:extLst>
              <a:ext uri="{FF2B5EF4-FFF2-40B4-BE49-F238E27FC236}">
                <a16:creationId xmlns:a16="http://schemas.microsoft.com/office/drawing/2014/main" id="{E91DB752-8352-2E54-68DE-E7642BA1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570" y="3872755"/>
            <a:ext cx="3072277" cy="230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atrix (1999) - IMDb">
            <a:extLst>
              <a:ext uri="{FF2B5EF4-FFF2-40B4-BE49-F238E27FC236}">
                <a16:creationId xmlns:a16="http://schemas.microsoft.com/office/drawing/2014/main" id="{8FD5B60A-8CDC-DA04-90E4-078A60A0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18" y="4000499"/>
            <a:ext cx="1447142" cy="217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6C701D-9C0C-4465-8E9C-3D0DFACA6B0D}"/>
              </a:ext>
            </a:extLst>
          </p:cNvPr>
          <p:cNvSpPr txBox="1"/>
          <p:nvPr/>
        </p:nvSpPr>
        <p:spPr>
          <a:xfrm>
            <a:off x="8509847" y="606117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dirty="0">
                <a:solidFill>
                  <a:srgbClr val="31FF2F"/>
                </a:solidFill>
              </a:rPr>
              <a:t>https://youtu.be/w_8NsPQBdV0</a:t>
            </a:r>
          </a:p>
        </p:txBody>
      </p:sp>
    </p:spTree>
    <p:extLst>
      <p:ext uri="{BB962C8B-B14F-4D97-AF65-F5344CB8AC3E}">
        <p14:creationId xmlns:p14="http://schemas.microsoft.com/office/powerpoint/2010/main" val="353195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5" descr="Neo Uploads Knowledge Into His Head In The Matrix Movie">
            <a:hlinkClick r:id="" action="ppaction://media"/>
            <a:extLst>
              <a:ext uri="{FF2B5EF4-FFF2-40B4-BE49-F238E27FC236}">
                <a16:creationId xmlns:a16="http://schemas.microsoft.com/office/drawing/2014/main" id="{82DDBA99-B5C8-81EE-0213-E8C8C60116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09961" y="668389"/>
            <a:ext cx="9772077" cy="55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57DF5-1E2B-3920-7063-7CD1403B1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B83D-A55E-C29D-BAA6-96F19D0B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Cards &amp; Apps</a:t>
            </a:r>
            <a:endParaRPr lang="en-IL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4B1C38-D9AB-8231-3B85-615285A3A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353" y="1254091"/>
            <a:ext cx="7560089" cy="823912"/>
          </a:xfrm>
        </p:spPr>
        <p:txBody>
          <a:bodyPr>
            <a:norm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App Cards: Each card represents a real-world app where each app has a unique point value: </a:t>
            </a:r>
          </a:p>
          <a:p>
            <a:endParaRPr lang="en-IL" sz="14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E855-EE68-391A-D87A-CEB9B2729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467" y="1953764"/>
            <a:ext cx="4004733" cy="45698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Download App: Allows a player to draw a random App card from the App pile.</a:t>
            </a:r>
            <a:endParaRPr lang="en-I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Hacker Theft: Allows Player A to steal a random App card from Player B (if Player B has any). If Player B does not play an "IT Guy” card, the App card is transferred to Player A.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Guy: Counters the "Hacker Theft" card and prevents an App card from being stolen.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9A8C0C2-CCA8-9266-B690-F19BED03F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90855" y="2615895"/>
            <a:ext cx="410742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Computer Virus: Forces Player B (chosen by Player A) to return a random App card to the table.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Firewall: Counters the "Computer Virus" attack and prevents an App card from being returned to the table.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86AE8-7378-F71E-522D-D202B8EC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516" y="1428002"/>
            <a:ext cx="490728" cy="490728"/>
          </a:xfrm>
          <a:prstGeom prst="rect">
            <a:avLst/>
          </a:prstGeom>
        </p:spPr>
      </p:pic>
      <p:pic>
        <p:nvPicPr>
          <p:cNvPr id="6" name="Picture 5" descr="A logo of a camera&#10;&#10;AI-generated content may be incorrect.">
            <a:extLst>
              <a:ext uri="{FF2B5EF4-FFF2-40B4-BE49-F238E27FC236}">
                <a16:creationId xmlns:a16="http://schemas.microsoft.com/office/drawing/2014/main" id="{34B59967-8244-C138-618D-BBE0380E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193" y="1374015"/>
            <a:ext cx="524353" cy="524353"/>
          </a:xfrm>
          <a:prstGeom prst="rect">
            <a:avLst/>
          </a:prstGeom>
        </p:spPr>
      </p:pic>
      <p:pic>
        <p:nvPicPr>
          <p:cNvPr id="8" name="Picture 7" descr="A white and blue logo&#10;&#10;AI-generated content may be incorrect.">
            <a:extLst>
              <a:ext uri="{FF2B5EF4-FFF2-40B4-BE49-F238E27FC236}">
                <a16:creationId xmlns:a16="http://schemas.microsoft.com/office/drawing/2014/main" id="{50F82761-511D-7B0E-E283-8DDE7BA61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629" y="1403362"/>
            <a:ext cx="473612" cy="473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red and white logo&#10;&#10;AI-generated content may be incorrect.">
            <a:extLst>
              <a:ext uri="{FF2B5EF4-FFF2-40B4-BE49-F238E27FC236}">
                <a16:creationId xmlns:a16="http://schemas.microsoft.com/office/drawing/2014/main" id="{E1BFD49C-1125-088C-812A-0BF0C62BB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383" y="1408389"/>
            <a:ext cx="473611" cy="473611"/>
          </a:xfrm>
          <a:prstGeom prst="rect">
            <a:avLst/>
          </a:prstGeom>
        </p:spPr>
      </p:pic>
      <p:pic>
        <p:nvPicPr>
          <p:cNvPr id="12" name="Picture 11" descr="A person wearing a mask&#10;&#10;AI-generated content may be incorrect.">
            <a:extLst>
              <a:ext uri="{FF2B5EF4-FFF2-40B4-BE49-F238E27FC236}">
                <a16:creationId xmlns:a16="http://schemas.microsoft.com/office/drawing/2014/main" id="{45DC0B9B-E183-FE81-2031-638518892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353" y="3576570"/>
            <a:ext cx="906486" cy="1359730"/>
          </a:xfrm>
          <a:prstGeom prst="rect">
            <a:avLst/>
          </a:prstGeom>
        </p:spPr>
      </p:pic>
      <p:pic>
        <p:nvPicPr>
          <p:cNvPr id="14" name="Picture 13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AD377F3C-1A56-6384-732B-C3FF290E9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54" y="5163908"/>
            <a:ext cx="906486" cy="1359730"/>
          </a:xfrm>
          <a:prstGeom prst="rect">
            <a:avLst/>
          </a:prstGeom>
        </p:spPr>
      </p:pic>
      <p:pic>
        <p:nvPicPr>
          <p:cNvPr id="19" name="Picture 18" descr="A green bug with a skull on it&#10;&#10;AI-generated content may be incorrect.">
            <a:extLst>
              <a:ext uri="{FF2B5EF4-FFF2-40B4-BE49-F238E27FC236}">
                <a16:creationId xmlns:a16="http://schemas.microsoft.com/office/drawing/2014/main" id="{09132C36-2859-EEEE-1309-F55E7CBE3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315" y="2644593"/>
            <a:ext cx="906487" cy="1359730"/>
          </a:xfrm>
          <a:prstGeom prst="rect">
            <a:avLst/>
          </a:prstGeom>
        </p:spPr>
      </p:pic>
      <p:pic>
        <p:nvPicPr>
          <p:cNvPr id="21" name="Picture 20" descr="A colorful firewall with a rainbow fire&#10;&#10;AI-generated content may be incorrect.">
            <a:extLst>
              <a:ext uri="{FF2B5EF4-FFF2-40B4-BE49-F238E27FC236}">
                <a16:creationId xmlns:a16="http://schemas.microsoft.com/office/drawing/2014/main" id="{EE92EC15-809C-2447-002A-727DA7261F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0784" y="4238701"/>
            <a:ext cx="906486" cy="1359730"/>
          </a:xfrm>
          <a:prstGeom prst="rect">
            <a:avLst/>
          </a:prstGeom>
        </p:spPr>
      </p:pic>
      <p:pic>
        <p:nvPicPr>
          <p:cNvPr id="23" name="Picture 22" descr="A screenshot of a phone&#10;&#10;AI-generated content may be incorrect.">
            <a:extLst>
              <a:ext uri="{FF2B5EF4-FFF2-40B4-BE49-F238E27FC236}">
                <a16:creationId xmlns:a16="http://schemas.microsoft.com/office/drawing/2014/main" id="{EAA43E2B-FF51-1A70-1AB0-9D970AC0E2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353" y="1953764"/>
            <a:ext cx="906487" cy="13597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2A8E08E-CD41-E907-D40B-6A8899CD5F94}"/>
              </a:ext>
            </a:extLst>
          </p:cNvPr>
          <p:cNvSpPr txBox="1"/>
          <p:nvPr/>
        </p:nvSpPr>
        <p:spPr>
          <a:xfrm>
            <a:off x="8308489" y="1879930"/>
            <a:ext cx="3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L" sz="1400" dirty="0">
                <a:solidFill>
                  <a:srgbClr val="31FF2F"/>
                </a:solidFill>
              </a:rPr>
              <a:t>1</a:t>
            </a:r>
            <a:r>
              <a:rPr lang="en-IL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DF52FD-0A3A-3069-6D74-56D8932BB8C8}"/>
              </a:ext>
            </a:extLst>
          </p:cNvPr>
          <p:cNvSpPr txBox="1"/>
          <p:nvPr/>
        </p:nvSpPr>
        <p:spPr>
          <a:xfrm>
            <a:off x="8894317" y="1871951"/>
            <a:ext cx="3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L" sz="1400" dirty="0">
                <a:solidFill>
                  <a:srgbClr val="31FF2F"/>
                </a:solidFill>
              </a:rPr>
              <a:t>2</a:t>
            </a:r>
            <a:r>
              <a:rPr lang="en-IL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2856C4-A658-DBB4-1D1C-8EC4CBD69AB7}"/>
              </a:ext>
            </a:extLst>
          </p:cNvPr>
          <p:cNvSpPr txBox="1"/>
          <p:nvPr/>
        </p:nvSpPr>
        <p:spPr>
          <a:xfrm>
            <a:off x="9526929" y="1879930"/>
            <a:ext cx="3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L" sz="1400" dirty="0">
                <a:solidFill>
                  <a:srgbClr val="31FF2F"/>
                </a:solidFill>
              </a:rPr>
              <a:t>3</a:t>
            </a:r>
            <a:r>
              <a:rPr lang="en-IL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F7DB1B-9AAB-AB7A-F37C-FA26CD00A2DD}"/>
              </a:ext>
            </a:extLst>
          </p:cNvPr>
          <p:cNvSpPr txBox="1"/>
          <p:nvPr/>
        </p:nvSpPr>
        <p:spPr>
          <a:xfrm>
            <a:off x="10182473" y="1871951"/>
            <a:ext cx="33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L" sz="1400" dirty="0">
                <a:solidFill>
                  <a:srgbClr val="31FF2F"/>
                </a:solidFill>
              </a:rPr>
              <a:t>4</a:t>
            </a:r>
            <a:r>
              <a:rPr lang="en-I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919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5A25-8C65-5CC5-4EB8-6EF70328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G</a:t>
            </a:r>
            <a:r>
              <a:rPr lang="en-IL" dirty="0">
                <a:solidFill>
                  <a:srgbClr val="31FF2F"/>
                </a:solidFill>
                <a:latin typeface="Andale Mono" panose="020B0509000000000004" pitchFamily="49" charset="0"/>
              </a:rPr>
              <a:t>ame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2DBC8-C56A-BBF3-341B-B731450E4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29" y="1512278"/>
            <a:ext cx="11591779" cy="4790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Each turn, a player either activates one of their cards or discards a turn by removing a card from their hand.</a:t>
            </a:r>
          </a:p>
          <a:p>
            <a:pPr marL="0" indent="0">
              <a:buNone/>
            </a:pPr>
            <a:r>
              <a:rPr lang="en-US" sz="1800" dirty="0"/>
              <a:t>Players must begin and end their turn with 3 Play Cards.</a:t>
            </a:r>
          </a:p>
          <a:p>
            <a:pPr marL="0" indent="0">
              <a:buNone/>
            </a:pPr>
            <a:r>
              <a:rPr lang="en-US" sz="1800" dirty="0"/>
              <a:t>The first player to reach 7 points wins the game!</a:t>
            </a:r>
          </a:p>
          <a:p>
            <a:pPr marL="0" indent="0">
              <a:buNone/>
            </a:pPr>
            <a:r>
              <a:rPr lang="en-US" sz="1800" dirty="0"/>
              <a:t>In the center of the screen are three card piles: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400" b="1" dirty="0"/>
              <a:t>Burned Cards</a:t>
            </a:r>
            <a:r>
              <a:rPr lang="en-US" sz="1400" dirty="0"/>
              <a:t> – Played (non-App) cards go here.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400" b="1" dirty="0"/>
              <a:t>Unused Cards</a:t>
            </a:r>
            <a:r>
              <a:rPr lang="en-US" sz="1400" dirty="0"/>
              <a:t> – Players draw from this pile at the start of their turn.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400" b="1" dirty="0"/>
              <a:t>App Cards</a:t>
            </a:r>
            <a:r>
              <a:rPr lang="en-US" sz="1400" dirty="0"/>
              <a:t> – Contains all App cards, including unclaimed ones and those returned via the "Computer Virus" card.</a:t>
            </a:r>
          </a:p>
          <a:p>
            <a:pPr marL="457200" lvl="1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ED790-5DAD-1284-058C-D22562735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84" y="3903382"/>
            <a:ext cx="5722383" cy="23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C82C-505A-5B48-757E-E67230F3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31FF2F"/>
                </a:solidFill>
                <a:latin typeface="Andale Mono" panose="020B0509000000000004" pitchFamily="49" charset="0"/>
              </a:rPr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A75F-08D5-AEC0-5CBE-6A190DD2A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954"/>
            <a:ext cx="10515600" cy="64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L" sz="1800" dirty="0"/>
              <a:t>The main views we implemented are the following: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9D2F0-4753-B401-7889-CE36DA299503}"/>
              </a:ext>
            </a:extLst>
          </p:cNvPr>
          <p:cNvSpPr txBox="1"/>
          <p:nvPr/>
        </p:nvSpPr>
        <p:spPr>
          <a:xfrm>
            <a:off x="2201334" y="617696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DE8E4-8B84-EB48-E81A-8EEDAD8E9496}"/>
              </a:ext>
            </a:extLst>
          </p:cNvPr>
          <p:cNvSpPr txBox="1"/>
          <p:nvPr/>
        </p:nvSpPr>
        <p:spPr>
          <a:xfrm>
            <a:off x="5401734" y="617696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Lobby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5DDCD-D30C-8DCE-D2B4-FE1A8F683216}"/>
              </a:ext>
            </a:extLst>
          </p:cNvPr>
          <p:cNvSpPr txBox="1"/>
          <p:nvPr/>
        </p:nvSpPr>
        <p:spPr>
          <a:xfrm>
            <a:off x="8538634" y="6176963"/>
            <a:ext cx="149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Game Table</a:t>
            </a:r>
          </a:p>
        </p:txBody>
      </p:sp>
      <p:pic>
        <p:nvPicPr>
          <p:cNvPr id="12" name="Picture 11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689C2B8C-39E3-19E3-9CC1-5DC834E1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32" y="1871820"/>
            <a:ext cx="1966879" cy="4258948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59FDA8AC-6E91-AC54-A53D-BC67ED7ED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09" y="1871819"/>
            <a:ext cx="1945545" cy="4212753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7B66D30D-5645-3A4D-E517-0659AB36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32" y="1871820"/>
            <a:ext cx="1945545" cy="42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5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3FBF-069C-E7C6-046A-568A2EB6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31FF2F"/>
                </a:solidFill>
                <a:latin typeface="Andale Mono" panose="020B0509000000000004" pitchFamily="49" charset="0"/>
              </a:rPr>
              <a:t>What has changed since the alpha presentation?</a:t>
            </a:r>
            <a:endParaRPr lang="en-IL" sz="4800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7F78-99B2-8476-E932-99C15720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946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31FF2F"/>
                </a:solidFill>
              </a:rPr>
              <a:t>Design</a:t>
            </a:r>
            <a:r>
              <a:rPr lang="en-US" sz="2400" dirty="0"/>
              <a:t>: UI/UX – brighter, more colorful cards and improved overall visual design.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31FF2F"/>
                </a:solidFill>
              </a:rPr>
              <a:t>Features</a:t>
            </a:r>
            <a:r>
              <a:rPr lang="en-US" sz="2400" dirty="0"/>
              <a:t>: Scoring Table – persistent </a:t>
            </a:r>
            <a:r>
              <a:rPr lang="en-US" sz="2400" dirty="0" err="1"/>
              <a:t>Firestore</a:t>
            </a:r>
            <a:r>
              <a:rPr lang="en-US" sz="2400" dirty="0"/>
              <a:t> data shows player rankings on the lobby screen.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31FF2F"/>
                </a:solidFill>
              </a:rPr>
              <a:t>Latency</a:t>
            </a:r>
            <a:r>
              <a:rPr lang="en-US" sz="2400" dirty="0"/>
              <a:t>: We use both Realtime Database and </a:t>
            </a:r>
            <a:r>
              <a:rPr lang="en-US" sz="2400" dirty="0" err="1"/>
              <a:t>Firestore</a:t>
            </a:r>
            <a:r>
              <a:rPr lang="en-US" sz="2400" dirty="0"/>
              <a:t> to boost performance and make the game more interactive.</a:t>
            </a:r>
          </a:p>
        </p:txBody>
      </p:sp>
    </p:spTree>
    <p:extLst>
      <p:ext uri="{BB962C8B-B14F-4D97-AF65-F5344CB8AC3E}">
        <p14:creationId xmlns:p14="http://schemas.microsoft.com/office/powerpoint/2010/main" val="111284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98FF-6AF3-92F6-8EDB-47781739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rgbClr val="31FF2F"/>
                </a:solidFill>
                <a:latin typeface="Andale Mono" panose="020B0509000000000004" pitchFamily="49" charset="0"/>
              </a:rPr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2A7A-3589-62D0-351D-50A02E5F3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218" y="1989931"/>
            <a:ext cx="6519582" cy="41870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Scores Table</a:t>
            </a:r>
          </a:p>
          <a:p>
            <a:pPr lvl="1">
              <a:buFont typeface="Wingdings" pitchFamily="2" charset="2"/>
              <a:buChar char="§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§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Online Users,</a:t>
            </a: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Lobbies,</a:t>
            </a:r>
          </a:p>
          <a:p>
            <a:pPr marL="4572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Games </a:t>
            </a:r>
            <a:endParaRPr lang="en-I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Server with solid fill">
            <a:extLst>
              <a:ext uri="{FF2B5EF4-FFF2-40B4-BE49-F238E27FC236}">
                <a16:creationId xmlns:a16="http://schemas.microsoft.com/office/drawing/2014/main" id="{4BDF8223-CF29-186D-C55E-CD96DB09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108" y="4182269"/>
            <a:ext cx="1263789" cy="1263789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8AC55B04-B28D-BCD3-8741-83F84D49E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3108" y="1989931"/>
            <a:ext cx="1332939" cy="1332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4381F-E63F-2F6B-646C-D362EF76F350}"/>
              </a:ext>
            </a:extLst>
          </p:cNvPr>
          <p:cNvSpPr txBox="1"/>
          <p:nvPr/>
        </p:nvSpPr>
        <p:spPr>
          <a:xfrm>
            <a:off x="3383009" y="3213556"/>
            <a:ext cx="1553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100" dirty="0"/>
              <a:t>FireStore DB </a:t>
            </a:r>
            <a:br>
              <a:rPr lang="en-IL" sz="1100" dirty="0"/>
            </a:br>
            <a:r>
              <a:rPr lang="en-IL" sz="1100" dirty="0"/>
              <a:t>persistent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60393-4F09-6B62-149E-D7ECDAA67360}"/>
              </a:ext>
            </a:extLst>
          </p:cNvPr>
          <p:cNvSpPr txBox="1"/>
          <p:nvPr/>
        </p:nvSpPr>
        <p:spPr>
          <a:xfrm>
            <a:off x="3281082" y="5361478"/>
            <a:ext cx="1553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100" dirty="0"/>
              <a:t>RealTime DB </a:t>
            </a:r>
            <a:br>
              <a:rPr lang="en-IL" sz="1100" dirty="0"/>
            </a:br>
            <a:r>
              <a:rPr lang="en-IL" sz="1100" dirty="0"/>
              <a:t>volatile memory</a:t>
            </a:r>
          </a:p>
        </p:txBody>
      </p:sp>
    </p:spTree>
    <p:extLst>
      <p:ext uri="{BB962C8B-B14F-4D97-AF65-F5344CB8AC3E}">
        <p14:creationId xmlns:p14="http://schemas.microsoft.com/office/powerpoint/2010/main" val="3462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7C208-0A95-56B7-C179-E88EAC907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B3B1-4570-48AF-5D0F-FEA70819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FF2F"/>
                </a:solidFill>
                <a:latin typeface="Andale Mono" panose="020B0509000000000004" pitchFamily="49" charset="0"/>
              </a:rPr>
              <a:t>Hybrid Storage Access</a:t>
            </a:r>
            <a:endParaRPr lang="en-IL" dirty="0">
              <a:solidFill>
                <a:srgbClr val="31FF2F"/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05EF2-AC84-536D-1FC4-002FF0171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" y="1825625"/>
            <a:ext cx="1133856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Reads: Direct database access for real-time synchronization (but no direct </a:t>
            </a:r>
            <a:r>
              <a:rPr lang="en-US" sz="2000" dirty="0" err="1"/>
              <a:t>Firestore</a:t>
            </a:r>
            <a:r>
              <a:rPr lang="en-US" sz="2000" dirty="0"/>
              <a:t> access)</a:t>
            </a:r>
          </a:p>
          <a:p>
            <a:pPr marL="0" indent="0">
              <a:buNone/>
            </a:pPr>
            <a:r>
              <a:rPr lang="en-US" sz="2000" dirty="0"/>
              <a:t>Writes: Cloud Functions for secure, validated operations</a:t>
            </a:r>
          </a:p>
          <a:p>
            <a:pPr marL="0" indent="0">
              <a:buNone/>
            </a:pPr>
            <a:endParaRPr lang="en-US" sz="2000" dirty="0">
              <a:solidFill>
                <a:srgbClr val="31FF2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1FF2F"/>
                </a:solidFill>
              </a:rPr>
              <a:t>Why This Hybrid Approach?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Real-Time Updates: Enables instant UI refresh through direct database access</a:t>
            </a:r>
          </a:p>
          <a:p>
            <a:pPr marL="0" indent="0">
              <a:buNone/>
            </a:pPr>
            <a:r>
              <a:rPr lang="en-US" sz="2000" dirty="0"/>
              <a:t>Security: Write operations via Cloud Functions prevent cheating</a:t>
            </a:r>
          </a:p>
          <a:p>
            <a:pPr marL="0" indent="0">
              <a:buNone/>
            </a:pPr>
            <a:r>
              <a:rPr lang="en-US" sz="2000" dirty="0"/>
              <a:t>Performance: Direct reads are faster than function calls</a:t>
            </a:r>
          </a:p>
          <a:p>
            <a:pPr marL="0" indent="0">
              <a:buNone/>
            </a:pPr>
            <a:r>
              <a:rPr lang="en-US" sz="2000" dirty="0"/>
              <a:t>Validation: All business logic is enforced on the server side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This is a secure and efficient architecture that combines the best of both worlds: real-time performance with server-side security validation.</a:t>
            </a:r>
          </a:p>
        </p:txBody>
      </p:sp>
    </p:spTree>
    <p:extLst>
      <p:ext uri="{BB962C8B-B14F-4D97-AF65-F5344CB8AC3E}">
        <p14:creationId xmlns:p14="http://schemas.microsoft.com/office/powerpoint/2010/main" val="1504514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1240</TotalTime>
  <Words>976</Words>
  <Application>Microsoft Macintosh PowerPoint</Application>
  <PresentationFormat>Widescreen</PresentationFormat>
  <Paragraphs>120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Andale Mono</vt:lpstr>
      <vt:lpstr>Aptos</vt:lpstr>
      <vt:lpstr>Aptos Display</vt:lpstr>
      <vt:lpstr>Arial</vt:lpstr>
      <vt:lpstr>Courier New</vt:lpstr>
      <vt:lpstr>Wingdings</vt:lpstr>
      <vt:lpstr>Office Theme</vt:lpstr>
      <vt:lpstr>PowerPoint Presentation</vt:lpstr>
      <vt:lpstr>Project description</vt:lpstr>
      <vt:lpstr>PowerPoint Presentation</vt:lpstr>
      <vt:lpstr>Cards &amp; Apps</vt:lpstr>
      <vt:lpstr>Game Rules</vt:lpstr>
      <vt:lpstr>Views</vt:lpstr>
      <vt:lpstr>What has changed since the alpha presentation?</vt:lpstr>
      <vt:lpstr>Storage</vt:lpstr>
      <vt:lpstr>Hybrid Storage Access</vt:lpstr>
      <vt:lpstr>Logical Architecture</vt:lpstr>
      <vt:lpstr>Design  (Modules / Main classes)</vt:lpstr>
      <vt:lpstr>Project Structure</vt:lpstr>
      <vt:lpstr>Summary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Avraham Evdaev</dc:creator>
  <cp:lastModifiedBy>Avraham Evdaev</cp:lastModifiedBy>
  <cp:revision>9</cp:revision>
  <dcterms:created xsi:type="dcterms:W3CDTF">2025-07-07T18:59:21Z</dcterms:created>
  <dcterms:modified xsi:type="dcterms:W3CDTF">2025-07-08T21:13:04Z</dcterms:modified>
</cp:coreProperties>
</file>